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1800" b="0" i="0" u="none" strike="noStrike" cap="none" spc="0" normalizeH="0" baseline="0">
        <a:solidFill>
          <a:srgbClr val="000000"/>
        </a:solidFill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None/>
      <a:defRPr kumimoji="0" sz="2400" b="1" i="0" u="none" strike="noStrike" cap="none" spc="0" normalizeH="0" baseline="0">
        <a:solidFill>
          <a:srgbClr val="000000"/>
        </a:solidFill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4C3C2611-4C71-4FC5-86AE-919BDF0F9419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lumOff val="-1358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solidFill>
                <a:srgbClr val="3797c6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>
              <a:hueOff val="114395"/>
              <a:lumOff val="-24980"/>
            </a:schemeClr>
          </a:solidFill>
        </a:fill>
      </a:tcStyle>
    </a:firstRow>
  </a:tblStyle>
  <a:tblStyle styleId="{EEE7283C-3CF3-47DC-8721-378D4A62B228}" styleName="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miter/>
            </a:ln>
          </a:left>
          <a:right>
            <a:ln w="12700" cap="flat">
              <a:solidFill>
                <a:srgbClr val="5d5d5d"/>
              </a:solidFill>
              <a:miter/>
            </a:ln>
          </a:right>
          <a:top>
            <a:ln w="12700" cap="flat">
              <a:solidFill>
                <a:srgbClr val="5d5d5d"/>
              </a:solidFill>
              <a:miter/>
            </a:ln>
          </a:top>
          <a:bottom>
            <a:ln w="12700" cap="flat">
              <a:solidFill>
                <a:srgbClr val="5d5d5d"/>
              </a:solidFill>
              <a:miter/>
            </a:ln>
          </a:bottom>
          <a:insideH>
            <a:ln w="12700" cap="flat">
              <a:solidFill>
                <a:srgbClr val="5d5d5d"/>
              </a:solidFill>
              <a:miter/>
            </a:ln>
          </a:insideH>
          <a:insideV>
            <a:ln w="12700" cap="flat">
              <a:solidFill>
                <a:srgbClr val="5d5d5d"/>
              </a:solidFill>
              <a:miter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/>
            </a:ln>
          </a:left>
          <a:right>
            <a:ln w="12700" cap="flat">
              <a:solidFill>
                <a:srgbClr val="5d5d5d"/>
              </a:solidFill>
              <a:prstDash val="solid"/>
              <a:miter/>
            </a:ln>
          </a:right>
          <a:top>
            <a:ln w="12700" cap="flat">
              <a:solidFill>
                <a:srgbClr val="5d5d5d"/>
              </a:solidFill>
              <a:prstDash val="solid"/>
              <a:miter/>
            </a:ln>
          </a:top>
          <a:bottom>
            <a:ln w="12700" cap="flat">
              <a:solidFill>
                <a:srgbClr val="5d5d5d"/>
              </a:solidFill>
              <a:prstDash val="solid"/>
              <a:miter/>
            </a:ln>
          </a:bottom>
          <a:insideH>
            <a:ln w="12700" cap="flat">
              <a:solidFill>
                <a:srgbClr val="5d5d5d"/>
              </a:solidFill>
              <a:prstDash val="solid"/>
              <a:miter/>
            </a:ln>
          </a:insideH>
          <a:insideV>
            <a:ln w="12700" cap="flat">
              <a:solidFill>
                <a:srgbClr val="5d5d5d"/>
              </a:solidFill>
              <a:prstDash val="solid"/>
              <a:miter/>
            </a:ln>
          </a:insideV>
        </a:tcBdr>
        <a:fill>
          <a:solidFill>
            <a:srgbClr val="ff9400"/>
          </a:solidFill>
        </a:fill>
      </a:tcStyle>
    </a:firstRow>
  </a:tblStyle>
  <a:tblStyle styleId="{2708684C-4D16-4618-839F-0558EEFCDFE6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solidFill>
                <a:srgbClr val="000000"/>
              </a:solidFill>
              <a:prstDash val="solid"/>
              <a:miter/>
            </a:ln>
          </a:right>
          <a:top>
            <a:ln w="12700" cap="flat">
              <a:solidFill>
                <a:srgbClr val="000000"/>
              </a:solidFill>
              <a:miter/>
            </a:ln>
          </a:top>
          <a:bottom>
            <a:ln w="12700" cap="flat">
              <a:solidFill>
                <a:srgbClr val="000000"/>
              </a:solidFill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solidFill>
                <a:srgbClr val="000000"/>
              </a:solidFill>
              <a:prstDash val="solid"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miter/>
            </a:ln>
          </a:left>
          <a:right>
            <a:ln w="12700" cap="flat">
              <a:solidFill>
                <a:srgbClr val="000000"/>
              </a:solidFill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solidFill>
                <a:srgbClr val="000000"/>
              </a:solidFill>
              <a:prstDash val="solid"/>
              <a:miter/>
            </a:ln>
          </a:bottom>
          <a:insideH>
            <a:ln w="12700" cap="flat">
              <a:solidFill>
                <a:srgbClr val="000000"/>
              </a:solidFill>
              <a:miter/>
            </a:ln>
          </a:insideH>
          <a:insideV>
            <a:ln w="12700" cap="flat">
              <a:solidFill>
                <a:srgbClr val="000000"/>
              </a:solidFill>
              <a:miter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3BA23B1-9221-436E-865A-0063620EA4FD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/>
            </a:ln>
          </a:left>
          <a:right>
            <a:ln w="12700" cap="flat">
              <a:solidFill>
                <a:srgbClr val="ffffff"/>
              </a:solidFill>
              <a:prstDash val="solid"/>
              <a:miter/>
            </a:ln>
          </a:right>
          <a:top>
            <a:ln w="12700" cap="flat">
              <a:solidFill>
                <a:srgbClr val="ffffff"/>
              </a:solidFill>
              <a:prstDash val="solid"/>
              <a:miter/>
            </a:ln>
          </a:top>
          <a:bottom>
            <a:ln w="12700" cap="flat">
              <a:solidFill>
                <a:srgbClr val="ffffff"/>
              </a:solidFill>
              <a:prstDash val="solid"/>
              <a:miter/>
            </a:ln>
          </a:bottom>
          <a:insideH>
            <a:ln w="12700" cap="flat">
              <a:solidFill>
                <a:srgbClr val="ffffff"/>
              </a:solidFill>
              <a:prstDash val="solid"/>
              <a:miter/>
            </a:ln>
          </a:insideH>
          <a:insideV>
            <a:ln w="12700" cap="flat">
              <a:solidFill>
                <a:srgbClr val="ffffff"/>
              </a:solidFill>
              <a:prstDash val="solid"/>
              <a:miter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chemeClr val="accent6">
              <a:hueOff val="-146070"/>
              <a:satOff val="-10050"/>
              <a:lumOff val="-30630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/>
            </a:ln>
          </a:left>
          <a:right>
            <a:ln w="12700" cap="flat">
              <a:solidFill>
                <a:srgbClr val="a6aaa9"/>
              </a:solidFill>
              <a:prstDash val="solid"/>
              <a:miter/>
            </a:ln>
          </a:right>
          <a:top>
            <a:ln w="12700" cap="flat">
              <a:solidFill>
                <a:srgbClr val="a6aaa9"/>
              </a:solidFill>
              <a:prstDash val="solid"/>
              <a:miter/>
            </a:ln>
          </a:top>
          <a:bottom>
            <a:ln w="12700" cap="flat">
              <a:solidFill>
                <a:srgbClr val="a6aaa9"/>
              </a:solidFill>
              <a:prstDash val="solid"/>
              <a:miter/>
            </a:ln>
          </a:bottom>
          <a:insideH>
            <a:ln w="12700" cap="flat">
              <a:solidFill>
                <a:srgbClr val="a6aaa9"/>
              </a:solidFill>
              <a:prstDash val="solid"/>
              <a:miter/>
            </a:ln>
          </a:insideH>
          <a:insideV>
            <a:ln w="12700" cap="flat">
              <a:solidFill>
                <a:srgbClr val="a6aaa9"/>
              </a:solidFill>
              <a:prstDash val="solid"/>
              <a:miter/>
            </a:ln>
          </a:insideV>
        </a:tcBdr>
        <a:fill>
          <a:solidFill>
            <a:srgbClr val="c24785"/>
          </a:solidFill>
        </a:fill>
      </a:tcStyle>
    </a:firstRow>
  </a:tblStyle>
  <a:tblStyle styleId="{C7B018BB-80A7-4F77-B60F-C8B233D01FF8}" styleName="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/>
            </a:ln>
          </a:left>
          <a:right>
            <a:ln w="12700" cap="flat">
              <a:solidFill>
                <a:srgbClr val="b8b8b8"/>
              </a:solidFill>
              <a:prstDash val="solid"/>
              <a:miter/>
            </a:ln>
          </a:right>
          <a:top>
            <a:ln w="12700" cap="flat">
              <a:solidFill>
                <a:srgbClr val="b8b8b8"/>
              </a:solidFill>
              <a:prstDash val="solid"/>
              <a:miter/>
            </a:ln>
          </a:top>
          <a:bottom>
            <a:ln w="12700" cap="flat">
              <a:solidFill>
                <a:srgbClr val="b8b8b8"/>
              </a:solidFill>
              <a:prstDash val="solid"/>
              <a:miter/>
            </a:ln>
          </a:bottom>
          <a:insideH>
            <a:ln w="12700" cap="flat">
              <a:solidFill>
                <a:srgbClr val="b8b8b8"/>
              </a:solidFill>
              <a:prstDash val="solid"/>
              <a:miter/>
            </a:ln>
          </a:insideH>
          <a:insideV>
            <a:ln w="12700" cap="flat">
              <a:solidFill>
                <a:srgbClr val="b8b8b8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chemeClr val="accent3">
              <a:hueOff val="362282"/>
              <a:satOff val="31800"/>
              <a:lumOff val="-18240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/>
            </a:ln>
          </a:left>
          <a:right>
            <a:ln w="12700" cap="flat">
              <a:solidFill>
                <a:srgbClr val="606060"/>
              </a:solidFill>
              <a:prstDash val="solid"/>
              <a:miter/>
            </a:ln>
          </a:right>
          <a:top>
            <a:ln w="254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606060"/>
              </a:solidFill>
              <a:prstDash val="solid"/>
              <a:miter/>
            </a:ln>
          </a:insideH>
          <a:insideV>
            <a:ln w="12700" cap="flat">
              <a:solidFill>
                <a:srgbClr val="606060"/>
              </a:solidFill>
              <a:prstDash val="solid"/>
              <a:miter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/>
            </a:ln>
          </a:left>
          <a:right>
            <a:ln w="12700" cap="flat">
              <a:solidFill>
                <a:srgbClr val="929292"/>
              </a:solidFill>
              <a:prstDash val="solid"/>
              <a:miter/>
            </a:ln>
          </a:right>
          <a:top>
            <a:ln w="12700" cap="flat">
              <a:solidFill>
                <a:srgbClr val="606060"/>
              </a:solidFill>
              <a:prstDash val="solid"/>
              <a:miter/>
            </a:ln>
          </a:top>
          <a:bottom>
            <a:ln w="12700" cap="flat">
              <a:solidFill>
                <a:srgbClr val="606060"/>
              </a:solidFill>
              <a:prstDash val="solid"/>
              <a:miter/>
            </a:ln>
          </a:bottom>
          <a:insideH>
            <a:ln w="12700" cap="flat">
              <a:solidFill>
                <a:srgbClr val="929292"/>
              </a:solidFill>
              <a:prstDash val="solid"/>
              <a:miter/>
            </a:ln>
          </a:insideH>
          <a:insideV>
            <a:ln w="12700" cap="flat">
              <a:solidFill>
                <a:srgbClr val="929292"/>
              </a:solidFill>
              <a:prstDash val="solid"/>
              <a:miter/>
            </a:ln>
          </a:insideV>
        </a:tcBdr>
        <a:fill>
          <a:solidFill>
            <a:srgbClr val="01710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5550"/>
    <p:restoredTop sz="94766"/>
  </p:normalViewPr>
  <p:slideViewPr>
    <p:cSldViewPr snapToGrid="0" snapToObjects="1">
      <p:cViewPr>
        <p:scale>
          <a:sx n="93" d="100"/>
          <a:sy n="93" d="100"/>
        </p:scale>
        <p:origin x="-996" y="612"/>
      </p:cViewPr>
      <p:guideLst>
        <p:guide orient="horz" pos="3069"/>
        <p:guide pos="40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/>
              <a:t/>
            </a:r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3700"/>
            </a:lvl1pPr>
            <a:lvl2pPr marL="0" indent="0" algn="ctr">
              <a:spcBef>
                <a:spcPts val="0"/>
              </a:spcBef>
              <a:buNone/>
              <a:defRPr sz="3700"/>
            </a:lvl2pPr>
            <a:lvl3pPr marL="0" indent="0" algn="ctr">
              <a:spcBef>
                <a:spcPts val="0"/>
              </a:spcBef>
              <a:buNone/>
              <a:defRPr sz="3700"/>
            </a:lvl3pPr>
            <a:lvl4pPr marL="0" indent="0" algn="ctr">
              <a:spcBef>
                <a:spcPts val="0"/>
              </a:spcBef>
              <a:buNone/>
              <a:defRPr sz="3700"/>
            </a:lvl4pPr>
            <a:lvl5pPr marL="0" indent="0" algn="ctr">
              <a:spcBef>
                <a:spcPts val="0"/>
              </a:spcBef>
              <a:buNone/>
              <a:defRPr sz="3700"/>
            </a:lvl5pPr>
          </a:lstStyle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수직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3700"/>
            </a:lvl1pPr>
            <a:lvl2pPr marL="0" indent="0" algn="ctr">
              <a:spcBef>
                <a:spcPts val="0"/>
              </a:spcBef>
              <a:buNone/>
              <a:defRPr sz="3700"/>
            </a:lvl2pPr>
            <a:lvl3pPr marL="0" indent="0" algn="ctr">
              <a:spcBef>
                <a:spcPts val="0"/>
              </a:spcBef>
              <a:buNone/>
              <a:defRPr sz="3700"/>
            </a:lvl3pPr>
            <a:lvl4pPr marL="0" indent="0" algn="ctr">
              <a:spcBef>
                <a:spcPts val="0"/>
              </a:spcBef>
              <a:buNone/>
              <a:defRPr sz="3700"/>
            </a:lvl4pPr>
            <a:lvl5pPr marL="0" indent="0" algn="ctr">
              <a:spcBef>
                <a:spcPts val="0"/>
              </a:spcBef>
              <a:buNone/>
              <a:defRPr sz="3700"/>
            </a:lvl5pPr>
          </a:lstStyle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- 상단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, 구분점 및 사진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분점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2400" i="1"/>
            </a:lvl1pPr>
          </a:lstStyle>
          <a:p>
            <a:pPr lvl="0">
              <a:defRPr lang="ko-KR" altLang="en-US"/>
            </a:pPr>
            <a:r>
              <a:rPr lang="ko-KR" altLang="en-US"/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>
              <a:defRPr lang="ko-KR" altLang="en-US"/>
            </a:pPr>
            <a:endParaRPr lang="ko-KR"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/>
          </a:ln>
        </p:spPr>
        <p:txBody>
          <a:bodyPr lIns="50800" tIns="50800" rIns="50800" bIns="5080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본문 첫 번째 줄</a:t>
            </a:r>
          </a:p>
          <a:p>
            <a:pPr lvl="1">
              <a:defRPr lang="ko-KR" altLang="en-US"/>
            </a:pPr>
            <a:r>
              <a:rPr lang="ko-KR" altLang="en-US"/>
              <a:t>본문 두 번째 줄</a:t>
            </a:r>
          </a:p>
          <a:p>
            <a:pPr lvl="2">
              <a:defRPr lang="ko-KR" altLang="en-US"/>
            </a:pPr>
            <a:r>
              <a:rPr lang="ko-KR" altLang="en-US"/>
              <a:t>본문 세 번째 줄</a:t>
            </a:r>
          </a:p>
          <a:p>
            <a:pPr lvl="3">
              <a:defRPr lang="ko-KR" altLang="en-US"/>
            </a:pPr>
            <a:r>
              <a:rPr lang="ko-KR" altLang="en-US"/>
              <a:t>본문 네 번째 줄</a:t>
            </a:r>
          </a:p>
          <a:p>
            <a:pPr lvl="4">
              <a:defRPr lang="ko-KR" altLang="en-US"/>
            </a:pPr>
            <a:r>
              <a:rPr lang="ko-KR" altLang="en-US"/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lang="ko-KR" altLang="en-US"/>
            </a:pPr>
            <a:fld id="{86CB4B4D-7CA3-9044-876B-883B54F8677D}" type="slidenum">
              <a:rPr lang="ko-KR" altLang="en-US"/>
              <a:pPr lvl="0">
                <a:defRPr lang="ko-KR" altLang="en-US"/>
              </a:pPr>
              <a:t>‹#›</a:t>
            </a:fld>
            <a:endParaRPr 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Char char="•"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slide" Target="slide1.xml"  /><Relationship Id="rId4" Type="http://schemas.openxmlformats.org/officeDocument/2006/relationships/slide" Target="slide8.xml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Relationship Id="rId6" Type="http://schemas.openxmlformats.org/officeDocument/2006/relationships/image" Target="../media/image20.png"  /><Relationship Id="rId7" Type="http://schemas.openxmlformats.org/officeDocument/2006/relationships/image" Target="../media/image2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69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웹사이트 스타일…"/>
          <p:cNvSpPr txBox="1"/>
          <p:nvPr/>
        </p:nvSpPr>
        <p:spPr>
          <a:xfrm>
            <a:off x="2842998" y="4764215"/>
            <a:ext cx="1007146" cy="933589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6000" b="0" spc="-180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5" name="PPT TEMPLATE"/>
          <p:cNvSpPr txBox="1"/>
          <p:nvPr/>
        </p:nvSpPr>
        <p:spPr>
          <a:xfrm>
            <a:off x="2292704" y="4606925"/>
            <a:ext cx="8673746" cy="78927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Sandoll Greta Sans Beta 08 Bd"/>
                <a:ea typeface="Sandoll Greta Sans Beta 08 Bd"/>
              </a:rPr>
              <a:t>3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Sandoll Greta Sans Beta 08 Bd"/>
                <a:ea typeface="Sandoll Greta Sans Beta 08 Bd"/>
              </a:rPr>
              <a:t>조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Sandoll Greta Sans Beta 08 Bd"/>
                <a:ea typeface="Sandoll Greta Sans Beta 08 Bd"/>
              </a:rPr>
              <a:t>Final_Project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Sandoll Greta Sans Beta 08 Bd"/>
                <a:ea typeface="Sandoll Greta Sans Beta 08 Bd"/>
              </a:rPr>
              <a:t> 기획보고서 </a:t>
            </a:r>
            <a:endParaRPr lang="ko-KR" sz="5000">
              <a:ln w="9525">
                <a:solidFill>
                  <a:schemeClr val="accent1">
                    <a:alpha val="0"/>
                  </a:schemeClr>
                </a:solidFill>
              </a:ln>
              <a:latin typeface="Sandoll Greta Sans Beta 08 Bd"/>
              <a:ea typeface="Sandoll Greta Sans Beta 08 Bd"/>
            </a:endParaRPr>
          </a:p>
        </p:txBody>
      </p:sp>
      <p:sp>
        <p:nvSpPr>
          <p:cNvPr id="126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127" name="macbook-pro-png-Images-1024x1024.png" descr="macbook-pro-png-Images-1024x1024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31622" y="4626494"/>
            <a:ext cx="5171271" cy="5171271"/>
          </a:xfrm>
          <a:prstGeom prst="rect">
            <a:avLst/>
          </a:prstGeom>
          <a:ln w="12700">
            <a:miter/>
          </a:ln>
        </p:spPr>
      </p:pic>
      <p:sp>
        <p:nvSpPr>
          <p:cNvPr id="128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9" name="main page">
            <a:hlinkClick r:id="rId3" action="ppaction://hlinksldjump"/>
          </p:cNvPr>
          <p:cNvSpPr txBox="1"/>
          <p:nvPr/>
        </p:nvSpPr>
        <p:spPr>
          <a:xfrm>
            <a:off x="430989" y="282575"/>
            <a:ext cx="858061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130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131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132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133" name="03"/>
          <p:cNvSpPr txBox="1"/>
          <p:nvPr/>
        </p:nvSpPr>
        <p:spPr>
          <a:xfrm>
            <a:off x="3907249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03</a:t>
            </a:r>
            <a:endParaRPr lang="ko-KR"/>
          </a:p>
        </p:txBody>
      </p:sp>
      <p:sp>
        <p:nvSpPr>
          <p:cNvPr id="134" name="04"/>
          <p:cNvSpPr txBox="1"/>
          <p:nvPr/>
        </p:nvSpPr>
        <p:spPr>
          <a:xfrm>
            <a:off x="4582042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pic>
        <p:nvPicPr>
          <p:cNvPr id="135" name="right-arrow (2).png" descr="right-arrow (2).pn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6250940" y="8143441"/>
            <a:ext cx="502920" cy="502921"/>
          </a:xfrm>
          <a:prstGeom prst="rect">
            <a:avLst/>
          </a:prstGeom>
          <a:ln w="12700">
            <a:miter/>
          </a:ln>
        </p:spPr>
      </p:pic>
      <p:sp>
        <p:nvSpPr>
          <p:cNvPr id="20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1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원"/>
          <p:cNvSpPr/>
          <p:nvPr/>
        </p:nvSpPr>
        <p:spPr>
          <a:xfrm>
            <a:off x="413380" y="4625712"/>
            <a:ext cx="92686" cy="92685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5" name="원"/>
          <p:cNvSpPr/>
          <p:nvPr/>
        </p:nvSpPr>
        <p:spPr>
          <a:xfrm>
            <a:off x="413380" y="5035203"/>
            <a:ext cx="92686" cy="92685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6" name="원"/>
          <p:cNvSpPr/>
          <p:nvPr/>
        </p:nvSpPr>
        <p:spPr>
          <a:xfrm>
            <a:off x="413380" y="5239948"/>
            <a:ext cx="92686" cy="92686"/>
          </a:xfrm>
          <a:prstGeom prst="ellipse">
            <a:avLst/>
          </a:prstGeom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7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DB9F4B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88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2" name="원"/>
          <p:cNvSpPr/>
          <p:nvPr/>
        </p:nvSpPr>
        <p:spPr>
          <a:xfrm>
            <a:off x="413380" y="4830457"/>
            <a:ext cx="92686" cy="92686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3" name="원"/>
          <p:cNvSpPr/>
          <p:nvPr/>
        </p:nvSpPr>
        <p:spPr>
          <a:xfrm>
            <a:off x="413380" y="4420966"/>
            <a:ext cx="92686" cy="92686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4" name="산뜻한…"/>
          <p:cNvSpPr txBox="1"/>
          <p:nvPr/>
        </p:nvSpPr>
        <p:spPr>
          <a:xfrm>
            <a:off x="992154" y="2579068"/>
            <a:ext cx="2012300" cy="601190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ECAB52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일정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95" name="title here"/>
          <p:cNvSpPr txBox="1"/>
          <p:nvPr/>
        </p:nvSpPr>
        <p:spPr>
          <a:xfrm>
            <a:off x="992157" y="1758950"/>
            <a:ext cx="2129865" cy="920750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05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122437" y="3180258"/>
          <a:ext cx="10751699" cy="57024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5957"/>
                <a:gridCol w="1535957"/>
                <a:gridCol w="1535957"/>
                <a:gridCol w="1535957"/>
                <a:gridCol w="1535957"/>
                <a:gridCol w="1535957"/>
                <a:gridCol w="1535957"/>
              </a:tblGrid>
              <a:tr h="63360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단계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수행업무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3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1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2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3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월 </a:t>
                      </a: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4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주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</a:tr>
              <a:tr h="633609">
                <a:tc row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준비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팀 구성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프로젝트 기획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rowSpan="3"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UI 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DB </a:t>
                      </a: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설계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클래스 설계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구축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코딩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rowSpan="2">
                  <a:txBody>
                    <a:bodyPr/>
                    <a:lstStyle/>
                    <a:p>
                      <a:pPr marL="0" indent="0" algn="ctr" defTabSz="575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구현</a:t>
                      </a:r>
                    </a:p>
                    <a:p>
                      <a:pPr algn="ctr" latinLnBrk="1">
                        <a:defRPr lang="ko-KR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구현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3360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n w="952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에스코어 드림 5 Medium"/>
                          <a:ea typeface="에스코어 드림 5 Medium"/>
                        </a:rPr>
                        <a:t>테스트</a:t>
                      </a:r>
                      <a:endParaRPr lang="ko-KR" altLang="en-US"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n w="952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에스코어 드림 5 Medium"/>
                        <a:ea typeface="에스코어 드림 5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alpha val="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0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121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122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123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125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126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7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8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8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9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0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1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27478" y="3949700"/>
            <a:ext cx="1207922" cy="434975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x-none" altLang="en-US" sz="11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팀원</a:t>
            </a:r>
            <a:r>
              <a:rPr lang="ko-KR" altLang="en-US" sz="11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 구성 및 역할 분배</a:t>
            </a:r>
            <a:endParaRPr lang="x-none" altLang="en-US" sz="11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52" name="직사각형 1"/>
          <p:cNvSpPr/>
          <p:nvPr/>
        </p:nvSpPr>
        <p:spPr>
          <a:xfrm>
            <a:off x="4227478" y="4606925"/>
            <a:ext cx="1309722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기획 및 분석</a:t>
            </a:r>
          </a:p>
        </p:txBody>
      </p:sp>
      <p:sp>
        <p:nvSpPr>
          <p:cNvPr id="2053" name="직사각형 1"/>
          <p:cNvSpPr/>
          <p:nvPr/>
        </p:nvSpPr>
        <p:spPr>
          <a:xfrm>
            <a:off x="4227478" y="5241925"/>
            <a:ext cx="1626850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화면틀 구현</a:t>
            </a:r>
          </a:p>
        </p:txBody>
      </p:sp>
      <p:sp>
        <p:nvSpPr>
          <p:cNvPr id="2054" name="직사각형 1"/>
          <p:cNvSpPr/>
          <p:nvPr/>
        </p:nvSpPr>
        <p:spPr>
          <a:xfrm>
            <a:off x="4227478" y="5887167"/>
            <a:ext cx="2014572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DB</a:t>
            </a: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 구조 설계</a:t>
            </a:r>
          </a:p>
        </p:txBody>
      </p:sp>
      <p:sp>
        <p:nvSpPr>
          <p:cNvPr id="2055" name="직사각형 1"/>
          <p:cNvSpPr/>
          <p:nvPr/>
        </p:nvSpPr>
        <p:spPr>
          <a:xfrm>
            <a:off x="4227478" y="6501683"/>
            <a:ext cx="2410219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en-US" altLang="ko-KR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Spring </a:t>
            </a: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객체 </a:t>
            </a:r>
            <a:r>
              <a:rPr lang="en-US" altLang="ko-KR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class</a:t>
            </a: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 설계</a:t>
            </a:r>
          </a:p>
        </p:txBody>
      </p:sp>
      <p:sp>
        <p:nvSpPr>
          <p:cNvPr id="2056" name="직사각형 1"/>
          <p:cNvSpPr/>
          <p:nvPr/>
        </p:nvSpPr>
        <p:spPr>
          <a:xfrm>
            <a:off x="4227478" y="7157167"/>
            <a:ext cx="4919493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코드 작성 및 팀원들간의 피드백</a:t>
            </a:r>
          </a:p>
        </p:txBody>
      </p:sp>
      <p:sp>
        <p:nvSpPr>
          <p:cNvPr id="2057" name="직사각형 1"/>
          <p:cNvSpPr/>
          <p:nvPr/>
        </p:nvSpPr>
        <p:spPr>
          <a:xfrm>
            <a:off x="4227477" y="7740957"/>
            <a:ext cx="6153959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프로그램 내 기능 구현</a:t>
            </a:r>
          </a:p>
        </p:txBody>
      </p:sp>
      <p:sp>
        <p:nvSpPr>
          <p:cNvPr id="2058" name="직사각형 1"/>
          <p:cNvSpPr/>
          <p:nvPr/>
        </p:nvSpPr>
        <p:spPr>
          <a:xfrm>
            <a:off x="4227478" y="8406683"/>
            <a:ext cx="7646658" cy="31115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 Medium"/>
              </a:rPr>
              <a:t>통합 &amp; 서버 테스트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원"/>
          <p:cNvSpPr/>
          <p:nvPr/>
        </p:nvSpPr>
        <p:spPr>
          <a:xfrm>
            <a:off x="413380" y="4625712"/>
            <a:ext cx="92686" cy="92685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5" name="원"/>
          <p:cNvSpPr/>
          <p:nvPr/>
        </p:nvSpPr>
        <p:spPr>
          <a:xfrm>
            <a:off x="413380" y="5035203"/>
            <a:ext cx="92686" cy="92685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6" name="원"/>
          <p:cNvSpPr/>
          <p:nvPr/>
        </p:nvSpPr>
        <p:spPr>
          <a:xfrm>
            <a:off x="413380" y="5239948"/>
            <a:ext cx="92686" cy="92686"/>
          </a:xfrm>
          <a:prstGeom prst="ellipse">
            <a:avLst/>
          </a:prstGeom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7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DB9F4B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8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2" name="원"/>
          <p:cNvSpPr/>
          <p:nvPr/>
        </p:nvSpPr>
        <p:spPr>
          <a:xfrm>
            <a:off x="413380" y="4830457"/>
            <a:ext cx="92686" cy="92686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3" name="원"/>
          <p:cNvSpPr/>
          <p:nvPr/>
        </p:nvSpPr>
        <p:spPr>
          <a:xfrm>
            <a:off x="413380" y="4420966"/>
            <a:ext cx="92686" cy="92686"/>
          </a:xfrm>
          <a:prstGeom prst="ellipse">
            <a:avLst/>
          </a:prstGeom>
          <a:solidFill>
            <a:srgbClr val="DB9F4B"/>
          </a:solidFill>
          <a:ln>
            <a:solidFill>
              <a:srgbClr val="E68F4C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4" name="산뜻한…"/>
          <p:cNvSpPr txBox="1"/>
          <p:nvPr/>
        </p:nvSpPr>
        <p:spPr>
          <a:xfrm>
            <a:off x="976888" y="2446399"/>
            <a:ext cx="1817112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ECAB52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개발환경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5" name="title here"/>
          <p:cNvSpPr txBox="1"/>
          <p:nvPr/>
        </p:nvSpPr>
        <p:spPr>
          <a:xfrm>
            <a:off x="968483" y="1673225"/>
            <a:ext cx="958742" cy="92418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06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074" name="Picture 2" descr="C:\Users\Road\Desktop\images (2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8596" y="3076800"/>
            <a:ext cx="4849516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 descr="C:\Users\Road\Desktop\images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34490" y="3123143"/>
            <a:ext cx="4977874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C:\Users\Road\Desktop\images (1)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44916" y="5127888"/>
            <a:ext cx="4884658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4490" y="5127888"/>
            <a:ext cx="4977876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97133" y="7204410"/>
            <a:ext cx="5032441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00178" y="7204410"/>
            <a:ext cx="4812186" cy="18000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50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51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52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54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55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6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7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9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CAB52"/>
                </a:solidFill>
              </a:rPr>
              <a:t>0</a:t>
            </a:r>
            <a:r>
              <a:rPr 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CAB52"/>
                </a:solidFill>
              </a:rPr>
              <a:t>9</a:t>
            </a:r>
            <a:endParaRPr 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ECAB52"/>
              </a:solidFill>
            </a:endParaRPr>
          </a:p>
        </p:txBody>
      </p:sp>
      <p:sp>
        <p:nvSpPr>
          <p:cNvPr id="60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claudia-587578-unsplash.jpg" descr="claudia-587578-unsplash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5444" y="1530003"/>
            <a:ext cx="11253848" cy="7512544"/>
          </a:xfrm>
          <a:prstGeom prst="rect">
            <a:avLst/>
          </a:prstGeom>
          <a:ln w="12700">
            <a:miter/>
          </a:ln>
        </p:spPr>
      </p:pic>
      <p:sp>
        <p:nvSpPr>
          <p:cNvPr id="244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39465B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5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직사각형"/>
          <p:cNvSpPr/>
          <p:nvPr/>
        </p:nvSpPr>
        <p:spPr>
          <a:xfrm>
            <a:off x="3528129" y="5334036"/>
            <a:ext cx="4225671" cy="753094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0" name="직사각형"/>
          <p:cNvSpPr/>
          <p:nvPr/>
        </p:nvSpPr>
        <p:spPr>
          <a:xfrm>
            <a:off x="7769771" y="5334036"/>
            <a:ext cx="1706900" cy="75309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1" name="Do you have any questions?"/>
          <p:cNvSpPr txBox="1"/>
          <p:nvPr/>
        </p:nvSpPr>
        <p:spPr>
          <a:xfrm>
            <a:off x="3757472" y="5540375"/>
            <a:ext cx="2989402" cy="34961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 b="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Do you have any questions?</a:t>
            </a:r>
            <a:endParaRPr lang="ko-KR"/>
          </a:p>
        </p:txBody>
      </p:sp>
      <p:sp>
        <p:nvSpPr>
          <p:cNvPr id="22" name="QnA"/>
          <p:cNvSpPr txBox="1"/>
          <p:nvPr/>
        </p:nvSpPr>
        <p:spPr>
          <a:xfrm>
            <a:off x="5606287" y="4168775"/>
            <a:ext cx="1712087" cy="9207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6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QnA</a:t>
            </a:r>
            <a:endParaRPr lang="ko-KR"/>
          </a:p>
        </p:txBody>
      </p:sp>
      <p:sp>
        <p:nvSpPr>
          <p:cNvPr id="23" name="YES?"/>
          <p:cNvSpPr txBox="1"/>
          <p:nvPr/>
        </p:nvSpPr>
        <p:spPr>
          <a:xfrm>
            <a:off x="8300322" y="5540375"/>
            <a:ext cx="684927" cy="34961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 b="0">
                <a:solidFill>
                  <a:srgbClr val="9668EE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YES?</a:t>
            </a:r>
            <a:endParaRPr lang="ko-KR"/>
          </a:p>
        </p:txBody>
      </p:sp>
      <p:sp>
        <p:nvSpPr>
          <p:cNvPr id="24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25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26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27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29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30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1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4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</a:t>
            </a:r>
            <a:endParaRPr 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"/>
          <p:cNvSpPr/>
          <p:nvPr/>
        </p:nvSpPr>
        <p:spPr>
          <a:xfrm>
            <a:off x="-13855" y="-22905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1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4869DD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7" name="Index"/>
          <p:cNvSpPr txBox="1"/>
          <p:nvPr/>
        </p:nvSpPr>
        <p:spPr>
          <a:xfrm>
            <a:off x="1013220" y="1587500"/>
            <a:ext cx="1325031" cy="484275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sz="28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Index</a:t>
            </a:r>
            <a:endParaRPr lang="ko-KR" sz="2800">
              <a:latin typeface="에스코어 드림 5 Medium"/>
              <a:ea typeface="에스코어 드림 5 Medium"/>
            </a:endParaRPr>
          </a:p>
        </p:txBody>
      </p:sp>
      <p:sp>
        <p:nvSpPr>
          <p:cNvPr id="44" name="main page"/>
          <p:cNvSpPr txBox="1"/>
          <p:nvPr/>
        </p:nvSpPr>
        <p:spPr>
          <a:xfrm>
            <a:off x="430989" y="284704"/>
            <a:ext cx="87043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main</a:t>
            </a: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page</a:t>
            </a:r>
            <a:endParaRPr lang="ko-KR" b="0">
              <a:solidFill>
                <a:schemeClr val="bg1">
                  <a:lumMod val="7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5" name="index"/>
          <p:cNvSpPr txBox="1"/>
          <p:nvPr/>
        </p:nvSpPr>
        <p:spPr>
          <a:xfrm>
            <a:off x="1675606" y="284704"/>
            <a:ext cx="51296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D6AE5"/>
                </a:solidFill>
                <a:latin typeface="에스코어 드림 5 Medium"/>
                <a:ea typeface="에스코어 드림 5 Medium"/>
              </a:rPr>
              <a:t>index</a:t>
            </a:r>
            <a:endParaRPr lang="ko-KR" b="1">
              <a:solidFill>
                <a:srgbClr val="3D6AE5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6" name="01"/>
          <p:cNvSpPr txBox="1"/>
          <p:nvPr/>
        </p:nvSpPr>
        <p:spPr>
          <a:xfrm>
            <a:off x="2557663" y="284704"/>
            <a:ext cx="293487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01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7" name="02"/>
          <p:cNvSpPr txBox="1"/>
          <p:nvPr/>
        </p:nvSpPr>
        <p:spPr>
          <a:xfrm>
            <a:off x="3232456" y="284704"/>
            <a:ext cx="29496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02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8" name="03"/>
          <p:cNvSpPr txBox="1"/>
          <p:nvPr/>
        </p:nvSpPr>
        <p:spPr>
          <a:xfrm>
            <a:off x="3907249" y="284704"/>
            <a:ext cx="29645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03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9" name="04"/>
          <p:cNvSpPr txBox="1"/>
          <p:nvPr/>
        </p:nvSpPr>
        <p:spPr>
          <a:xfrm>
            <a:off x="4582042" y="284704"/>
            <a:ext cx="297933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04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23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8718" y="2625725"/>
            <a:ext cx="3970856" cy="5597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1.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팀원소개 및 역할분담</a:t>
            </a:r>
          </a:p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2.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기획의도</a:t>
            </a:r>
          </a:p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3.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유사사이트 분석</a:t>
            </a:r>
          </a:p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4.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기능구현</a:t>
            </a:r>
          </a:p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5.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일정</a:t>
            </a:r>
          </a:p>
          <a:p>
            <a:pPr algn="l">
              <a:lnSpc>
                <a:spcPct val="200000"/>
              </a:lnSpc>
              <a:defRPr lang="ko-KR" altLang="en-US"/>
            </a:pPr>
            <a:r>
              <a:rPr lang="en-US" altLang="ko-KR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6.</a:t>
            </a:r>
            <a:r>
              <a:rPr lang="ko-KR" altLang="en-US" sz="30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개발환경</a:t>
            </a:r>
            <a:endParaRPr lang="x-none" altLang="en-US" sz="3000" b="0" spc="-57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869DD"/>
              </a:solidFill>
              <a:latin typeface="에스코어 드림 5 Medium"/>
              <a:ea typeface="에스코어 드림 5 Medium"/>
              <a:sym typeface="SpoqaHanSans-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51660" y="3524577"/>
            <a:ext cx="3821430" cy="312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 </a:t>
            </a: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(</a:t>
            </a:r>
            <a:r>
              <a:rPr lang="en" altLang="x-none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Introduce team members and share roles</a:t>
            </a: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)</a:t>
            </a:r>
            <a:endParaRPr lang="x-none" altLang="en-US" sz="1500"/>
          </a:p>
        </p:txBody>
      </p:sp>
      <p:sp>
        <p:nvSpPr>
          <p:cNvPr id="4" name="직사각형 3"/>
          <p:cNvSpPr/>
          <p:nvPr/>
        </p:nvSpPr>
        <p:spPr>
          <a:xfrm>
            <a:off x="1932086" y="4440392"/>
            <a:ext cx="1988404" cy="310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lang="ko-KR" altLang="en-US"/>
            </a:pP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(</a:t>
            </a:r>
            <a:r>
              <a:rPr lang="en" altLang="x-none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Intention of the plan</a:t>
            </a: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  <a:sym typeface="SpoqaHanSans-Light"/>
              </a:rPr>
              <a:t>)</a:t>
            </a:r>
            <a:endParaRPr lang="en-US" altLang="ko-KR" sz="1500" b="0" spc="-57">
              <a:solidFill>
                <a:srgbClr val="4869DD"/>
              </a:solidFill>
              <a:latin typeface="에스코어 드림 5 Medium"/>
              <a:ea typeface="에스코어 드림 5 Medium"/>
              <a:sym typeface="SpoqaHanSans-Ligh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05910" y="5342108"/>
            <a:ext cx="22930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lang="ko-KR" altLang="en-US"/>
            </a:pP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(</a:t>
            </a:r>
            <a:r>
              <a:rPr lang="en" altLang="x-none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Similar Site Analysis</a:t>
            </a:r>
            <a:r>
              <a:rPr lang="en-US" altLang="ko-KR" sz="1500" b="0" spc="-57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)</a:t>
            </a:r>
            <a:endParaRPr lang="en" altLang="x-none" sz="1500" b="0" spc="-57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869DD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"/>
          <p:cNvSpPr/>
          <p:nvPr/>
        </p:nvSpPr>
        <p:spPr>
          <a:xfrm>
            <a:off x="0" y="-22905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49" name="01"/>
          <p:cNvSpPr txBox="1"/>
          <p:nvPr/>
        </p:nvSpPr>
        <p:spPr>
          <a:xfrm>
            <a:off x="1108143" y="1787525"/>
            <a:ext cx="1066732" cy="9112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9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01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150" name="내용을적어주세요"/>
          <p:cNvSpPr txBox="1"/>
          <p:nvPr/>
        </p:nvSpPr>
        <p:spPr>
          <a:xfrm>
            <a:off x="2159618" y="2101850"/>
            <a:ext cx="3310907" cy="48498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900" b="0" spc="-57">
                <a:solidFill>
                  <a:srgbClr val="4869DD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lvl1pPr>
          </a:lstStyle>
          <a:p>
            <a:pPr lvl="0">
              <a:defRPr lang="ko-KR" altLang="en-US"/>
            </a:pPr>
            <a:r>
              <a:rPr lang="ko-KR" altLang="en-US" sz="28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팀원소개 및 역할분담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1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4869DD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4" name="main page"/>
          <p:cNvSpPr txBox="1"/>
          <p:nvPr/>
        </p:nvSpPr>
        <p:spPr>
          <a:xfrm>
            <a:off x="430989" y="284704"/>
            <a:ext cx="87043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main</a:t>
            </a: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page</a:t>
            </a:r>
            <a:endParaRPr lang="ko-KR" b="0">
              <a:solidFill>
                <a:schemeClr val="bg1">
                  <a:lumMod val="7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5" name="index"/>
          <p:cNvSpPr txBox="1"/>
          <p:nvPr/>
        </p:nvSpPr>
        <p:spPr>
          <a:xfrm>
            <a:off x="1675606" y="284704"/>
            <a:ext cx="489744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5 Medium"/>
                <a:ea typeface="에스코어 드림 5 Medium"/>
              </a:rPr>
              <a:t>index</a:t>
            </a:r>
            <a:endParaRPr lang="ko-KR">
              <a:solidFill>
                <a:schemeClr val="bg1">
                  <a:lumMod val="6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6" name="01"/>
          <p:cNvSpPr txBox="1"/>
          <p:nvPr/>
        </p:nvSpPr>
        <p:spPr>
          <a:xfrm>
            <a:off x="2557663" y="284704"/>
            <a:ext cx="303012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01</a:t>
            </a:r>
            <a:endParaRPr lang="ko-KR" b="1">
              <a:solidFill>
                <a:srgbClr val="4869D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7" name="02"/>
          <p:cNvSpPr txBox="1"/>
          <p:nvPr/>
        </p:nvSpPr>
        <p:spPr>
          <a:xfrm>
            <a:off x="3232456" y="284704"/>
            <a:ext cx="29496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02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8" name="03"/>
          <p:cNvSpPr txBox="1"/>
          <p:nvPr/>
        </p:nvSpPr>
        <p:spPr>
          <a:xfrm>
            <a:off x="3907249" y="284704"/>
            <a:ext cx="29645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03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9" name="04"/>
          <p:cNvSpPr txBox="1"/>
          <p:nvPr/>
        </p:nvSpPr>
        <p:spPr>
          <a:xfrm>
            <a:off x="4582042" y="284704"/>
            <a:ext cx="297933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04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24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7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1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4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그래픽 2" descr="사원증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6128" y="2990402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5721" y="3213144"/>
            <a:ext cx="4550926" cy="59503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팀장 </a:t>
            </a: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이윤성</a:t>
            </a:r>
          </a:p>
          <a:p>
            <a:pPr algn="l">
              <a:defRPr lang="ko-KR" altLang="en-US"/>
            </a:pPr>
            <a:r>
              <a:rPr lang="x-none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테마게시판 </a:t>
            </a:r>
            <a:r>
              <a:rPr lang="en-US" altLang="ko-KR" sz="16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CURD, </a:t>
            </a:r>
            <a:r>
              <a:rPr lang="ko-KR" altLang="en-US" sz="16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검색기능</a:t>
            </a:r>
            <a:r>
              <a:rPr lang="en-US" altLang="ko-KR" sz="16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,</a:t>
            </a:r>
            <a:r>
              <a:rPr lang="ko-KR" altLang="en-US" sz="16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600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콘텐츠</a:t>
            </a:r>
            <a:r>
              <a:rPr lang="ko-KR" altLang="en-US" sz="16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생성</a:t>
            </a:r>
            <a:endParaRPr lang="en-US" altLang="ko-KR" sz="16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860040" y="3904802"/>
            <a:ext cx="106576" cy="10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ctr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x-none" altLang="en-US" sz="2200" b="0" i="0" u="none" spc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1913328" y="4039088"/>
            <a:ext cx="0" cy="4509167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pic>
        <p:nvPicPr>
          <p:cNvPr id="14" name="그래픽 13" descr="사람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0719" y="4106504"/>
            <a:ext cx="403730" cy="403730"/>
          </a:xfrm>
          <a:prstGeom prst="rect">
            <a:avLst/>
          </a:prstGeom>
          <a:effectLst/>
          <a:sp3d/>
        </p:spPr>
      </p:pic>
      <p:sp>
        <p:nvSpPr>
          <p:cNvPr id="38" name="TextBox 37"/>
          <p:cNvSpPr txBox="1"/>
          <p:nvPr/>
        </p:nvSpPr>
        <p:spPr>
          <a:xfrm>
            <a:off x="2431839" y="4026240"/>
            <a:ext cx="2439770" cy="56425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한재우</a:t>
            </a:r>
          </a:p>
          <a:p>
            <a:pPr algn="l">
              <a:defRPr lang="ko-KR" altLang="en-US"/>
            </a:pPr>
            <a:r>
              <a:rPr lang="x-none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Main, 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지도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API, 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날씨</a:t>
            </a:r>
            <a:endParaRPr lang="en-US" altLang="ko-KR" sz="1500" b="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pic>
        <p:nvPicPr>
          <p:cNvPr id="16" name="그래픽 15" descr="여자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4727" y="4783160"/>
            <a:ext cx="455713" cy="455713"/>
          </a:xfrm>
          <a:prstGeom prst="rect">
            <a:avLst/>
          </a:prstGeom>
          <a:effectLst/>
          <a:sp3d/>
        </p:spPr>
      </p:pic>
      <p:sp>
        <p:nvSpPr>
          <p:cNvPr id="41" name="TextBox 40"/>
          <p:cNvSpPr txBox="1"/>
          <p:nvPr/>
        </p:nvSpPr>
        <p:spPr>
          <a:xfrm>
            <a:off x="2445721" y="4722033"/>
            <a:ext cx="3082575" cy="56425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서지안</a:t>
            </a:r>
            <a:endParaRPr lang="ko-KR" altLang="en-US" sz="15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  <a:p>
            <a:pPr algn="l">
              <a:defRPr lang="ko-KR" altLang="en-US"/>
            </a:pPr>
            <a:r>
              <a:rPr lang="x-none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회원가입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CRUD,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b="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이메일인증</a:t>
            </a:r>
            <a:endParaRPr lang="en-US" altLang="ko-KR" sz="1500" b="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pic>
        <p:nvPicPr>
          <p:cNvPr id="42" name="그래픽 41" descr="사람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0719" y="5496526"/>
            <a:ext cx="403730" cy="403730"/>
          </a:xfrm>
          <a:prstGeom prst="rect">
            <a:avLst/>
          </a:prstGeom>
          <a:effectLst/>
          <a:sp3d/>
        </p:spPr>
      </p:pic>
      <p:sp>
        <p:nvSpPr>
          <p:cNvPr id="43" name="TextBox 42"/>
          <p:cNvSpPr txBox="1"/>
          <p:nvPr/>
        </p:nvSpPr>
        <p:spPr>
          <a:xfrm>
            <a:off x="2431839" y="5416550"/>
            <a:ext cx="2448136" cy="56396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최홍석</a:t>
            </a:r>
          </a:p>
          <a:p>
            <a:pPr algn="l">
              <a:defRPr lang="ko-KR" altLang="en-US"/>
            </a:pPr>
            <a:r>
              <a:rPr lang="x-none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관리자 통계 및 그래프</a:t>
            </a:r>
            <a:endParaRPr lang="en-US" altLang="ko-KR" sz="15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1839" y="6106839"/>
            <a:ext cx="2319546" cy="56425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마정</a:t>
            </a:r>
            <a:r>
              <a:rPr lang="ko-KR" altLang="en-US" sz="15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훈</a:t>
            </a:r>
            <a:endParaRPr lang="ko-KR" altLang="en-US" sz="15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  <a:p>
            <a:pPr algn="l">
              <a:defRPr lang="ko-KR" altLang="en-US"/>
            </a:pPr>
            <a:r>
              <a:rPr lang="x-none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Q&amp;A </a:t>
            </a:r>
            <a:r>
              <a:rPr lang="ko-KR" altLang="en-US" sz="1500" b="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게시판 </a:t>
            </a:r>
            <a:r>
              <a:rPr lang="en-US" altLang="ko-KR" sz="1500" b="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CRUD</a:t>
            </a:r>
            <a:endParaRPr lang="en-US" altLang="ko-KR" sz="15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pic>
        <p:nvPicPr>
          <p:cNvPr id="51" name="그래픽 41" descr="사람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0719" y="6206092"/>
            <a:ext cx="403730" cy="403730"/>
          </a:xfrm>
          <a:prstGeom prst="rect">
            <a:avLst/>
          </a:prstGeom>
          <a:effectLst/>
          <a:sp3d/>
        </p:spPr>
      </p:pic>
      <p:pic>
        <p:nvPicPr>
          <p:cNvPr id="52" name="그래픽 41" descr="사람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0719" y="6857020"/>
            <a:ext cx="403730" cy="403730"/>
          </a:xfrm>
          <a:prstGeom prst="rect">
            <a:avLst/>
          </a:prstGeom>
          <a:effectLst/>
          <a:sp3d/>
        </p:spPr>
      </p:pic>
      <p:sp>
        <p:nvSpPr>
          <p:cNvPr id="53" name="TextBox 52"/>
          <p:cNvSpPr txBox="1"/>
          <p:nvPr/>
        </p:nvSpPr>
        <p:spPr>
          <a:xfrm>
            <a:off x="2431839" y="6777318"/>
            <a:ext cx="3340658" cy="57964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성진영</a:t>
            </a:r>
          </a:p>
          <a:p>
            <a:pPr algn="l">
              <a:defRPr lang="ko-KR" altLang="en-US"/>
            </a:pPr>
            <a:r>
              <a:rPr lang="x-none" altLang="en-US" sz="1500" b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추천키워드 </a:t>
            </a:r>
            <a:r>
              <a:rPr lang="en-US" altLang="ko-KR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CRUD,  </a:t>
            </a:r>
            <a:r>
              <a:rPr lang="ko-KR" altLang="en-US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채팅기능</a:t>
            </a:r>
            <a:endParaRPr lang="en-US" altLang="ko-KR" sz="1500" b="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andoll Greta Sans Beta 04 Lt"/>
              <a:ea typeface="Sandoll Greta Sans Beta 04 Lt"/>
            </a:endParaRPr>
          </a:p>
        </p:txBody>
      </p:sp>
      <p:pic>
        <p:nvPicPr>
          <p:cNvPr id="54" name="그래픽 15" descr="여자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4727" y="7505092"/>
            <a:ext cx="455713" cy="455713"/>
          </a:xfrm>
          <a:prstGeom prst="rect">
            <a:avLst/>
          </a:prstGeom>
          <a:effectLst/>
          <a:sp3d/>
        </p:spPr>
      </p:pic>
      <p:sp>
        <p:nvSpPr>
          <p:cNvPr id="56" name="TextBox 55"/>
          <p:cNvSpPr txBox="1"/>
          <p:nvPr/>
        </p:nvSpPr>
        <p:spPr>
          <a:xfrm>
            <a:off x="2445721" y="7436271"/>
            <a:ext cx="2795637" cy="57964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팀원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5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서</a:t>
            </a:r>
            <a:r>
              <a:rPr lang="ko-KR" altLang="en-US" sz="1500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하</a:t>
            </a:r>
            <a:r>
              <a:rPr lang="ko-KR" altLang="en-US" sz="150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연</a:t>
            </a:r>
            <a:endParaRPr lang="ko-KR" altLang="en-US" sz="150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Sandoll Greta Sans Beta 04 Lt"/>
              <a:ea typeface="Sandoll Greta Sans Beta 04 Lt"/>
            </a:endParaRPr>
          </a:p>
          <a:p>
            <a:pPr algn="l">
              <a:defRPr lang="ko-KR" altLang="en-US"/>
            </a:pPr>
            <a:r>
              <a:rPr lang="x-none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역할</a:t>
            </a:r>
            <a:r>
              <a:rPr lang="ko-KR" altLang="en-US" sz="1500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en-US" altLang="ko-KR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:</a:t>
            </a:r>
            <a:r>
              <a:rPr lang="ko-KR" altLang="en-US" sz="1500" b="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Sandoll Greta Sans Beta 04 Lt"/>
                <a:ea typeface="Sandoll Greta Sans Beta 04 Lt"/>
              </a:rPr>
              <a:t> </a:t>
            </a:r>
            <a:r>
              <a:rPr lang="ko-KR" altLang="en-US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좋아요 </a:t>
            </a:r>
            <a:r>
              <a:rPr lang="en-US" altLang="ko-KR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CRUD, </a:t>
            </a:r>
            <a:r>
              <a:rPr lang="ko-KR" altLang="en-US" sz="1600" b="0" dirty="0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지도</a:t>
            </a:r>
            <a:r>
              <a:rPr lang="en-US" altLang="ko-KR" sz="1600" b="0" dirty="0" err="1">
                <a:solidFill>
                  <a:schemeClr val="bg2">
                    <a:lumMod val="75000"/>
                  </a:schemeClr>
                </a:solidFill>
                <a:latin typeface="Sandoll Greta Sans Beta 04 Lt"/>
                <a:ea typeface="에스코어 드림 5 Medium"/>
                <a:cs typeface="함초롬돋움"/>
                <a:sym typeface="Helvetica Neue Medium"/>
              </a:rPr>
              <a:t>Api</a:t>
            </a:r>
            <a:endParaRPr lang="en-US" altLang="ko-KR" sz="1500" b="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Sandoll Greta Sans Beta 04 Lt"/>
              <a:ea typeface="Sandoll Greta Sans Beta 04 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1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4869DD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5" name="03"/>
          <p:cNvSpPr txBox="1"/>
          <p:nvPr/>
        </p:nvSpPr>
        <p:spPr>
          <a:xfrm>
            <a:off x="1108143" y="1711325"/>
            <a:ext cx="1074012" cy="917486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59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2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56" name="내용을적어주세요"/>
          <p:cNvSpPr txBox="1"/>
          <p:nvPr/>
        </p:nvSpPr>
        <p:spPr>
          <a:xfrm>
            <a:off x="1108143" y="2752050"/>
            <a:ext cx="1638232" cy="5457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900" b="0" spc="-57">
                <a:solidFill>
                  <a:srgbClr val="4869DD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lvl1pPr>
          </a:lstStyle>
          <a:p>
            <a:pPr lvl="0">
              <a:defRPr lang="ko-KR" altLang="en-US"/>
            </a:pPr>
            <a:r>
              <a:rPr lang="ko-KR" altLang="en-US" sz="32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기획의도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4" name="main page"/>
          <p:cNvSpPr txBox="1"/>
          <p:nvPr/>
        </p:nvSpPr>
        <p:spPr>
          <a:xfrm>
            <a:off x="430989" y="284704"/>
            <a:ext cx="87043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4869DD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main</a:t>
            </a: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에스코어 드림 5 Medium"/>
                <a:ea typeface="에스코어 드림 5 Medium"/>
              </a:rPr>
              <a:t>page</a:t>
            </a:r>
            <a:endParaRPr lang="ko-KR" b="0">
              <a:solidFill>
                <a:schemeClr val="bg1">
                  <a:lumMod val="7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5" name="index"/>
          <p:cNvSpPr txBox="1"/>
          <p:nvPr/>
        </p:nvSpPr>
        <p:spPr>
          <a:xfrm>
            <a:off x="1675606" y="284704"/>
            <a:ext cx="51296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에스코어 드림 5 Medium"/>
                <a:ea typeface="에스코어 드림 5 Medium"/>
              </a:rPr>
              <a:t>index</a:t>
            </a:r>
            <a:endParaRPr lang="ko-KR" b="1">
              <a:solidFill>
                <a:schemeClr val="bg1">
                  <a:lumMod val="6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6" name="01"/>
          <p:cNvSpPr txBox="1"/>
          <p:nvPr/>
        </p:nvSpPr>
        <p:spPr>
          <a:xfrm>
            <a:off x="2557663" y="284704"/>
            <a:ext cx="293487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01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7" name="02"/>
          <p:cNvSpPr txBox="1"/>
          <p:nvPr/>
        </p:nvSpPr>
        <p:spPr>
          <a:xfrm>
            <a:off x="3232456" y="284704"/>
            <a:ext cx="301365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869DD"/>
                </a:solidFill>
                <a:latin typeface="에스코어 드림 5 Medium"/>
                <a:ea typeface="에스코어 드림 5 Medium"/>
              </a:rPr>
              <a:t>02</a:t>
            </a:r>
            <a:endParaRPr lang="ko-KR">
              <a:solidFill>
                <a:srgbClr val="4869D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8" name="03"/>
          <p:cNvSpPr txBox="1"/>
          <p:nvPr/>
        </p:nvSpPr>
        <p:spPr>
          <a:xfrm>
            <a:off x="3907249" y="284704"/>
            <a:ext cx="29645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03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sp>
        <p:nvSpPr>
          <p:cNvPr id="49" name="04"/>
          <p:cNvSpPr txBox="1"/>
          <p:nvPr/>
        </p:nvSpPr>
        <p:spPr>
          <a:xfrm>
            <a:off x="4582042" y="284704"/>
            <a:ext cx="297933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04</a:t>
            </a:r>
            <a:endParaRPr lang="ko-KR"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7663" y="3297840"/>
            <a:ext cx="2679102" cy="2545544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4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5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45774" y="3462092"/>
            <a:ext cx="5188173" cy="1764586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lvl="0">
              <a:defRPr lang="ko-KR" altLang="en-US"/>
            </a:pPr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소비자 및 이용자 </a:t>
            </a: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Needs</a:t>
            </a:r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 </a:t>
            </a:r>
            <a:endParaRPr lang="en-US" altLang="ko-KR" dirty="0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  <a:p>
            <a:pPr marL="342900" lvl="0" indent="-342900" algn="l">
              <a:buFontTx/>
              <a:buChar char="-"/>
              <a:defRPr lang="ko-KR" altLang="en-US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2018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년 관광현황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visitkorea.or.kr)</a:t>
            </a:r>
          </a:p>
          <a:p>
            <a:pPr lvl="0" algn="l">
              <a:defRPr lang="ko-KR" altLang="en-US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개별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: 79.9%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단체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:12.4% </a:t>
            </a:r>
            <a:r>
              <a:rPr lang="en-US" altLang="ko-KR" sz="2000" dirty="0" err="1" smtClean="0">
                <a:solidFill>
                  <a:schemeClr val="bg1">
                    <a:lumMod val="50000"/>
                  </a:schemeClr>
                </a:solidFill>
              </a:rPr>
              <a:t>airtel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: 7.7%</a:t>
            </a:r>
          </a:p>
          <a:p>
            <a:pPr lvl="0" algn="l">
              <a:defRPr lang="ko-KR" altLang="en-US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l">
              <a:defRPr lang="ko-KR" altLang="en-US"/>
            </a:pPr>
            <a:r>
              <a:rPr lang="en-US" altLang="ko-KR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	</a:t>
            </a:r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개인여행이 절대 다수를 차지</a:t>
            </a:r>
            <a:endParaRPr lang="en-US" altLang="ko-KR" dirty="0" smtClean="0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102477" y="4926458"/>
            <a:ext cx="267501" cy="215757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2477" y="5527497"/>
            <a:ext cx="4726485" cy="1210588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rtlCol="0" anchor="ctr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정</a:t>
            </a: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부</a:t>
            </a:r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가 위탁한 사이트를 제외하고</a:t>
            </a:r>
            <a:endParaRPr lang="en-US" altLang="ko-KR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지나친 상업성으로 인해 </a:t>
            </a:r>
            <a:endParaRPr lang="en-US" altLang="ko-KR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정보에 대한 신뢰성 훼손</a:t>
            </a:r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dirty="0" smtClean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1408105" y="7751851"/>
            <a:ext cx="267501" cy="215757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0" lang="ko-KR" altLang="en-US" sz="2200" b="0" i="0" u="none" strike="noStrike" cap="none" spc="0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8567" y="7382594"/>
            <a:ext cx="9297941" cy="841256"/>
          </a:xfrm>
          <a:prstGeom prst="rect">
            <a:avLst/>
          </a:prstGeom>
          <a:ln w="12700">
            <a:miter/>
          </a:ln>
        </p:spPr>
        <p:txBody>
          <a:bodyPr wrap="square" lIns="108000" tIns="50800" rIns="50800" bIns="50800" rtlCol="0" anchor="ctr">
            <a:spAutoFit/>
          </a:bodyPr>
          <a:lstStyle/>
          <a:p>
            <a:pPr algn="l"/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상업성을 최대한 배제하고 사용자가 한국 여행에 대한</a:t>
            </a:r>
            <a:endParaRPr lang="en-US" altLang="ko-KR" dirty="0" smtClean="0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  <a:p>
            <a:pPr algn="l"/>
            <a:r>
              <a:rPr lang="ko-KR" altLang="en-US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양질의 정보를 교환할 수 있도록 자유로운 사이트의 필요성</a:t>
            </a:r>
            <a:endParaRPr lang="ko-KR" altLang="en-US" dirty="0" smtClean="0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DB9F4B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88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9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290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291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294" name="산뜻한…"/>
          <p:cNvSpPr txBox="1"/>
          <p:nvPr/>
        </p:nvSpPr>
        <p:spPr>
          <a:xfrm>
            <a:off x="1011149" y="2465169"/>
            <a:ext cx="3202076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ECAB52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유사사이트 분석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95" name="title here"/>
          <p:cNvSpPr txBox="1"/>
          <p:nvPr/>
        </p:nvSpPr>
        <p:spPr>
          <a:xfrm>
            <a:off x="945397" y="1539875"/>
            <a:ext cx="1611240" cy="925294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03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08" name="이미지에 대한…"/>
          <p:cNvSpPr txBox="1"/>
          <p:nvPr/>
        </p:nvSpPr>
        <p:spPr>
          <a:xfrm>
            <a:off x="5247738" y="3266103"/>
            <a:ext cx="5013862" cy="29649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에스코어 드림 5 Medium"/>
                <a:ea typeface="에스코어 드림 5 Medium"/>
              </a:rPr>
              <a:t>여행 정보와 한국에 문화에 대한 기본지식 등 풍부한 데이터를 보유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9" name="선"/>
          <p:cNvSpPr/>
          <p:nvPr/>
        </p:nvSpPr>
        <p:spPr>
          <a:xfrm>
            <a:off x="5278924" y="3091745"/>
            <a:ext cx="6477647" cy="5574"/>
          </a:xfrm>
          <a:prstGeom prst="line">
            <a:avLst/>
          </a:prstGeom>
          <a:ln w="25400">
            <a:solidFill>
              <a:srgbClr val="ECAB52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10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311" name="03"/>
          <p:cNvSpPr txBox="1"/>
          <p:nvPr/>
        </p:nvSpPr>
        <p:spPr>
          <a:xfrm>
            <a:off x="3907249" y="282575"/>
            <a:ext cx="277401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03</a:t>
            </a:r>
            <a:endParaRPr lang="ko-KR"/>
          </a:p>
        </p:txBody>
      </p:sp>
      <p:sp>
        <p:nvSpPr>
          <p:cNvPr id="312" name="04"/>
          <p:cNvSpPr txBox="1"/>
          <p:nvPr/>
        </p:nvSpPr>
        <p:spPr>
          <a:xfrm>
            <a:off x="4582042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pic>
        <p:nvPicPr>
          <p:cNvPr id="2050" name="Picture 2" descr="C:\Users\Road\Desktop\제목 없음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8596" y="4170870"/>
            <a:ext cx="4880638" cy="2230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5278923" y="2597150"/>
            <a:ext cx="6294768" cy="4650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en-US" altLang="ko-KR" b="0">
                <a:latin typeface="에스코어 드림 5 Medium"/>
                <a:ea typeface="에스코어 드림 5 Medium"/>
              </a:rPr>
              <a:t>Creatrip.com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02399" y="4170870"/>
            <a:ext cx="5254171" cy="2230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45173" y="6401705"/>
            <a:ext cx="7648575" cy="2660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5247738" y="3502025"/>
            <a:ext cx="5249739" cy="53249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l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문제점 </a:t>
            </a:r>
            <a:r>
              <a:rPr lang="en-US" altLang="ko-KR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1)</a:t>
            </a:r>
            <a:r>
              <a:rPr lang="ko-KR" altLang="en-US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하지만</a:t>
            </a:r>
            <a:r>
              <a:rPr lang="en-US" altLang="ko-KR" sz="1400" b="0" i="0" u="none" spc="0" dirty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, </a:t>
            </a:r>
            <a:r>
              <a:rPr lang="ko-KR" altLang="en-US" sz="1400" b="0" i="0" u="none" spc="0" dirty="0" err="1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가독성이</a:t>
            </a:r>
            <a:r>
              <a:rPr lang="ko-KR" altLang="en-US" sz="1400" b="0" i="0" u="none" spc="0" dirty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 떨어지고</a:t>
            </a:r>
            <a:r>
              <a:rPr lang="en-US" altLang="ko-KR" sz="1400" b="0" dirty="0">
                <a:latin typeface="에스코어 드림 5 Medium"/>
                <a:ea typeface="에스코어 드림 5 Medium"/>
              </a:rPr>
              <a:t> </a:t>
            </a:r>
            <a:r>
              <a:rPr lang="ko-KR" altLang="en-US" sz="1400" b="0" dirty="0">
                <a:latin typeface="에스코어 드림 5 Medium"/>
                <a:ea typeface="에스코어 드림 5 Medium"/>
              </a:rPr>
              <a:t>무거우며 체계적이지 않음</a:t>
            </a:r>
            <a:r>
              <a:rPr lang="en-US" altLang="ko-KR" sz="1400" b="0" dirty="0">
                <a:latin typeface="에스코어 드림 5 Medium"/>
                <a:ea typeface="에스코어 드림 5 Medium"/>
              </a:rPr>
              <a:t>.</a:t>
            </a:r>
          </a:p>
          <a:p>
            <a:pPr marL="0" indent="0" algn="l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문제점 </a:t>
            </a:r>
            <a:r>
              <a:rPr lang="en-US" altLang="ko-KR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2)</a:t>
            </a:r>
            <a:r>
              <a:rPr lang="ko-KR" altLang="en-US" sz="1400" b="0" i="0" u="none" spc="0" dirty="0" smtClean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상업성에 </a:t>
            </a:r>
            <a:r>
              <a:rPr lang="ko-KR" altLang="en-US" sz="1400" b="0" dirty="0">
                <a:latin typeface="에스코어 드림 5 Medium"/>
                <a:ea typeface="에스코어 드림 5 Medium"/>
              </a:rPr>
              <a:t>지나치게</a:t>
            </a:r>
            <a:r>
              <a:rPr lang="ko-KR" altLang="en-US" sz="1400" b="0" i="0" u="none" spc="0" dirty="0">
                <a:solidFill>
                  <a:srgbClr val="000000"/>
                </a:solidFill>
                <a:uFillTx/>
                <a:latin typeface="에스코어 드림 5 Medium"/>
                <a:ea typeface="에스코어 드림 5 Medium"/>
                <a:sym typeface="Helvetica Neue"/>
              </a:rPr>
              <a:t> 치우침</a:t>
            </a:r>
            <a:endParaRPr lang="ko-KR" altLang="en-US" sz="1400" b="0" i="0" u="none" spc="0" dirty="0">
              <a:solidFill>
                <a:srgbClr val="000000"/>
              </a:solidFill>
              <a:latin typeface="에스코어 드림 5 Medium"/>
              <a:ea typeface="에스코어 드림 5 Medium"/>
              <a:sym typeface="Helvetica Neue"/>
            </a:endParaRPr>
          </a:p>
        </p:txBody>
      </p:sp>
      <p:sp>
        <p:nvSpPr>
          <p:cNvPr id="19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0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1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DB9F4B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88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89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290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291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294" name="산뜻한…"/>
          <p:cNvSpPr txBox="1"/>
          <p:nvPr/>
        </p:nvSpPr>
        <p:spPr>
          <a:xfrm>
            <a:off x="1011148" y="2465169"/>
            <a:ext cx="3202077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ECAB52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유사사이트 분석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95" name="title here"/>
          <p:cNvSpPr txBox="1"/>
          <p:nvPr/>
        </p:nvSpPr>
        <p:spPr>
          <a:xfrm>
            <a:off x="945397" y="1539875"/>
            <a:ext cx="1611240" cy="925294"/>
          </a:xfrm>
          <a:prstGeom prst="rect">
            <a:avLst/>
          </a:prstGeom>
          <a:ln w="12700">
            <a:miter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03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09" name="선"/>
          <p:cNvSpPr/>
          <p:nvPr/>
        </p:nvSpPr>
        <p:spPr>
          <a:xfrm>
            <a:off x="5278924" y="3091745"/>
            <a:ext cx="6477647" cy="5574"/>
          </a:xfrm>
          <a:prstGeom prst="line">
            <a:avLst/>
          </a:prstGeom>
          <a:ln w="25400">
            <a:solidFill>
              <a:srgbClr val="ECAB52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10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311" name="03"/>
          <p:cNvSpPr txBox="1"/>
          <p:nvPr/>
        </p:nvSpPr>
        <p:spPr>
          <a:xfrm>
            <a:off x="3907249" y="284704"/>
            <a:ext cx="277401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2" name="04"/>
          <p:cNvSpPr txBox="1"/>
          <p:nvPr/>
        </p:nvSpPr>
        <p:spPr>
          <a:xfrm>
            <a:off x="4582042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CAB52"/>
                </a:solidFill>
              </a:rPr>
              <a:t>04</a:t>
            </a:r>
            <a:endParaRPr lang="ko-KR" b="1">
              <a:solidFill>
                <a:srgbClr val="ECAB5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8923" y="2597150"/>
            <a:ext cx="6294768" cy="4650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algn="l">
              <a:defRPr lang="ko-KR" altLang="en-US"/>
            </a:pPr>
            <a:r>
              <a:rPr lang="en-US" altLang="ko-KR"/>
              <a:t>english.visitkorea.or.kr</a:t>
            </a:r>
            <a:endParaRPr lang="en-US" altLang="ko-KR" b="0">
              <a:latin typeface="에스코어 드림 5 Medium"/>
              <a:ea typeface="에스코어 드림 5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7738" y="3145887"/>
            <a:ext cx="5249739" cy="748923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50800" tIns="50800" rIns="50800" bIns="50800" anchor="ctr">
            <a:spAutoFit/>
          </a:bodyPr>
          <a:lstStyle/>
          <a:p>
            <a:pPr marL="0" indent="0" algn="l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r>
              <a:rPr lang="ko-KR" altLang="en-US" sz="1400" b="0" dirty="0" smtClean="0">
                <a:latin typeface="에스코어 드림 5 Medium"/>
                <a:ea typeface="에스코어 드림 5 Medium"/>
              </a:rPr>
              <a:t>한국에 </a:t>
            </a:r>
            <a:r>
              <a:rPr lang="ko-KR" altLang="en-US" sz="1400" b="0" dirty="0">
                <a:latin typeface="에스코어 드림 5 Medium"/>
                <a:ea typeface="에스코어 드림 5 Medium"/>
              </a:rPr>
              <a:t>대한 기본지식에 대한 정보 자체는 훌륭함</a:t>
            </a:r>
            <a:r>
              <a:rPr lang="en-US" altLang="ko-KR" sz="1400" b="0" dirty="0" smtClean="0">
                <a:latin typeface="에스코어 드림 5 Medium"/>
                <a:ea typeface="에스코어 드림 5 Medium"/>
              </a:rPr>
              <a:t>.</a:t>
            </a:r>
          </a:p>
          <a:p>
            <a:pPr algn="l" defTabSz="575000">
              <a:defRPr lang="ko-KR" altLang="en-US"/>
            </a:pPr>
            <a:r>
              <a:rPr lang="ko-KR" altLang="en-US" sz="1400" b="0" dirty="0" smtClean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문제점 </a:t>
            </a:r>
            <a:r>
              <a:rPr lang="en-US" altLang="ko-KR" sz="1400" b="0" dirty="0" smtClean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1)</a:t>
            </a:r>
            <a:r>
              <a:rPr lang="ko-KR" altLang="en-US" sz="1400" b="0" dirty="0" smtClean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영어사이트는 </a:t>
            </a:r>
            <a:r>
              <a:rPr lang="ko-KR" altLang="en-US" sz="1400" b="0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비교적 한국</a:t>
            </a:r>
            <a:r>
              <a:rPr lang="ko-KR" altLang="en-US" sz="1400" b="0" dirty="0">
                <a:latin typeface="에스코어 드림 5 Medium"/>
                <a:ea typeface="에스코어 드림 5 Medium"/>
              </a:rPr>
              <a:t>사이트에 비해 정보가 적음</a:t>
            </a:r>
            <a:r>
              <a:rPr lang="en-US" altLang="ko-KR" sz="1400" b="0" dirty="0">
                <a:latin typeface="에스코어 드림 5 Medium"/>
                <a:ea typeface="에스코어 드림 5 Medium"/>
              </a:rPr>
              <a:t>.</a:t>
            </a:r>
          </a:p>
          <a:p>
            <a:pPr marL="0" indent="0" algn="l" defTabSz="57500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 lang="ko-KR" altLang="en-US"/>
            </a:pPr>
            <a:endParaRPr lang="en-US" altLang="ko-KR" sz="1400" b="0" dirty="0">
              <a:latin typeface="에스코어 드림 5 Medium"/>
              <a:ea typeface="에스코어 드림 5 Medium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5397" y="3786321"/>
            <a:ext cx="5296653" cy="5272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42050" y="3786321"/>
            <a:ext cx="5775989" cy="5288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8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solidFill>
            <a:srgbClr val="ECAB52"/>
          </a:solidFill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2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3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264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265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266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7" name="startae-team-704142-unsplash.jpg" descr="startae-team-704142-unsplash.jp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3123" y="4913241"/>
            <a:ext cx="5122797" cy="3415198"/>
          </a:xfrm>
          <a:prstGeom prst="rect">
            <a:avLst/>
          </a:prstGeom>
          <a:ln w="12700" cap="flat">
            <a:noFill/>
            <a:miter/>
          </a:ln>
          <a:effectLst/>
        </p:spPr>
      </p:pic>
      <p:sp>
        <p:nvSpPr>
          <p:cNvPr id="270" name="색상으로…"/>
          <p:cNvSpPr txBox="1"/>
          <p:nvPr/>
        </p:nvSpPr>
        <p:spPr>
          <a:xfrm>
            <a:off x="1641875" y="3084732"/>
            <a:ext cx="3200000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프로젝트 지향점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72" name="직사각형"/>
          <p:cNvSpPr/>
          <p:nvPr/>
        </p:nvSpPr>
        <p:spPr>
          <a:xfrm>
            <a:off x="2220128" y="4659031"/>
            <a:ext cx="5019484" cy="3377098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73" name="이미지에 대한…"/>
          <p:cNvSpPr txBox="1"/>
          <p:nvPr/>
        </p:nvSpPr>
        <p:spPr>
          <a:xfrm>
            <a:off x="7970512" y="4752302"/>
            <a:ext cx="3586488" cy="6288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/>
              <a:buChar char="•"/>
              <a:defRPr lang="ko-KR" sz="1900" b="0" spc="-5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일반 사용자도 쉽게 작성가능한</a:t>
            </a: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/>
            </a:r>
            <a:b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여행 정보 사이트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74" name="이미지에 대한…"/>
          <p:cNvSpPr txBox="1"/>
          <p:nvPr/>
        </p:nvSpPr>
        <p:spPr>
          <a:xfrm>
            <a:off x="7970512" y="5752365"/>
            <a:ext cx="3586488" cy="6288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/>
              <a:buChar char="•"/>
              <a:defRPr lang="ko-KR" sz="1900" b="0" spc="-5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상업성을 배제한 사용자 중심의</a:t>
            </a:r>
            <a: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/>
            </a:r>
            <a:br>
              <a:rPr lang="en-US" altLang="ko-KR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정보 등록</a:t>
            </a:r>
            <a:endParaRPr lang="ko-KR" dirty="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75" name="이미지에 대한…"/>
          <p:cNvSpPr txBox="1"/>
          <p:nvPr/>
        </p:nvSpPr>
        <p:spPr>
          <a:xfrm>
            <a:off x="7970511" y="6626225"/>
            <a:ext cx="3338838" cy="88666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/>
              <a:buChar char="•"/>
              <a:defRPr lang="ko-KR" sz="1900" b="0" spc="-5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관리자가 개발을 모르더라도 </a:t>
            </a:r>
          </a:p>
          <a:p>
            <a:pPr algn="l">
              <a:lnSpc>
                <a:spcPct val="90000"/>
              </a:lnSpc>
              <a:defRPr lang="ko-KR" sz="1900" b="0" spc="-5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en-US" altLang="ko-KR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     </a:t>
            </a: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운영이 가능한 키워드 </a:t>
            </a:r>
          </a:p>
          <a:p>
            <a:pPr algn="l">
              <a:lnSpc>
                <a:spcPct val="90000"/>
              </a:lnSpc>
              <a:defRPr lang="ko-KR" sz="1900" b="0" spc="-5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     추천선택과 통계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281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282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24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CAB52"/>
                </a:solidFill>
              </a:rPr>
              <a:t>0</a:t>
            </a:r>
            <a:r>
              <a:rPr 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CAB52"/>
                </a:solidFill>
              </a:rPr>
              <a:t>5</a:t>
            </a:r>
            <a:endParaRPr 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ECAB52"/>
              </a:solidFill>
            </a:endParaRPr>
          </a:p>
        </p:txBody>
      </p:sp>
      <p:sp>
        <p:nvSpPr>
          <p:cNvPr id="25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9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5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c87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69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73" name="색상으로…"/>
          <p:cNvSpPr txBox="1"/>
          <p:nvPr/>
        </p:nvSpPr>
        <p:spPr>
          <a:xfrm>
            <a:off x="980934" y="2561757"/>
            <a:ext cx="1822591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3600" b="0" spc="-107">
                <a:solidFill>
                  <a:srgbClr val="ffffff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기능구현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74" name="title here"/>
          <p:cNvSpPr txBox="1"/>
          <p:nvPr/>
        </p:nvSpPr>
        <p:spPr>
          <a:xfrm>
            <a:off x="970476" y="1568450"/>
            <a:ext cx="1093248" cy="928597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04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76" name="직사각형"/>
          <p:cNvSpPr/>
          <p:nvPr/>
        </p:nvSpPr>
        <p:spPr>
          <a:xfrm>
            <a:off x="1008097" y="3264851"/>
            <a:ext cx="2698024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77" name="직사각형"/>
          <p:cNvSpPr/>
          <p:nvPr/>
        </p:nvSpPr>
        <p:spPr>
          <a:xfrm>
            <a:off x="3963800" y="6034176"/>
            <a:ext cx="2698025" cy="243055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78" name="직사각형"/>
          <p:cNvSpPr/>
          <p:nvPr/>
        </p:nvSpPr>
        <p:spPr>
          <a:xfrm>
            <a:off x="6919504" y="3264851"/>
            <a:ext cx="2698025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79" name="직사각형"/>
          <p:cNvSpPr/>
          <p:nvPr/>
        </p:nvSpPr>
        <p:spPr>
          <a:xfrm>
            <a:off x="9875207" y="6034175"/>
            <a:ext cx="2698025" cy="243055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0" name="keyword"/>
          <p:cNvSpPr txBox="1"/>
          <p:nvPr/>
        </p:nvSpPr>
        <p:spPr>
          <a:xfrm>
            <a:off x="1338054" y="3559175"/>
            <a:ext cx="968214" cy="295433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메인페이지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1" name="선"/>
          <p:cNvSpPr/>
          <p:nvPr/>
        </p:nvSpPr>
        <p:spPr>
          <a:xfrm>
            <a:off x="1350292" y="3961909"/>
            <a:ext cx="2031405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2" name="키워드에 대한…"/>
          <p:cNvSpPr txBox="1"/>
          <p:nvPr/>
        </p:nvSpPr>
        <p:spPr>
          <a:xfrm>
            <a:off x="1316369" y="4066370"/>
            <a:ext cx="1725281" cy="72737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드롭다운을 사용한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심플한 디자인을 통해</a:t>
            </a:r>
            <a:b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가독성 확보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4" name="keyword"/>
          <p:cNvSpPr txBox="1"/>
          <p:nvPr/>
        </p:nvSpPr>
        <p:spPr>
          <a:xfrm>
            <a:off x="7356811" y="3559175"/>
            <a:ext cx="448842" cy="29303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검색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5" name="선"/>
          <p:cNvSpPr/>
          <p:nvPr/>
        </p:nvSpPr>
        <p:spPr>
          <a:xfrm>
            <a:off x="7266324" y="3959506"/>
            <a:ext cx="2031404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86" name="키워드에 대한…"/>
          <p:cNvSpPr txBox="1"/>
          <p:nvPr/>
        </p:nvSpPr>
        <p:spPr>
          <a:xfrm>
            <a:off x="7232400" y="4187825"/>
            <a:ext cx="1933825" cy="4850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글이나 전체 정보에 관해</a:t>
            </a:r>
            <a:b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연관어라면 검색이 가능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1" name="직사각형"/>
          <p:cNvSpPr/>
          <p:nvPr/>
        </p:nvSpPr>
        <p:spPr>
          <a:xfrm>
            <a:off x="9886776" y="3264851"/>
            <a:ext cx="2698025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2" name="keyword"/>
          <p:cNvSpPr txBox="1"/>
          <p:nvPr/>
        </p:nvSpPr>
        <p:spPr>
          <a:xfrm>
            <a:off x="10221356" y="3559175"/>
            <a:ext cx="968214" cy="29303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추천서비스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3" name="선"/>
          <p:cNvSpPr/>
          <p:nvPr/>
        </p:nvSpPr>
        <p:spPr>
          <a:xfrm>
            <a:off x="10233596" y="3959506"/>
            <a:ext cx="2031404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4" name="키워드에 대한…"/>
          <p:cNvSpPr txBox="1"/>
          <p:nvPr/>
        </p:nvSpPr>
        <p:spPr>
          <a:xfrm>
            <a:off x="10199672" y="4085513"/>
            <a:ext cx="2195528" cy="6842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로그인한 사용자를 대상으로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선택사항이 포함되어있는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정보를 출력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5" name="키워드에 대한…"/>
          <p:cNvSpPr txBox="1"/>
          <p:nvPr/>
        </p:nvSpPr>
        <p:spPr>
          <a:xfrm>
            <a:off x="10199672" y="4930775"/>
            <a:ext cx="1862153" cy="48962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개발을 몰라도 운영자가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쉽게 정보를 수정 가능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6" name="직사각형"/>
          <p:cNvSpPr/>
          <p:nvPr/>
        </p:nvSpPr>
        <p:spPr>
          <a:xfrm>
            <a:off x="3982120" y="3264851"/>
            <a:ext cx="2698025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7" name="keyword"/>
          <p:cNvSpPr txBox="1"/>
          <p:nvPr/>
        </p:nvSpPr>
        <p:spPr>
          <a:xfrm>
            <a:off x="4489822" y="3559175"/>
            <a:ext cx="621965" cy="29303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로그인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8" name="선"/>
          <p:cNvSpPr/>
          <p:nvPr/>
        </p:nvSpPr>
        <p:spPr>
          <a:xfrm>
            <a:off x="4328940" y="3959506"/>
            <a:ext cx="2031404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39" name="키워드에 대한…"/>
          <p:cNvSpPr txBox="1"/>
          <p:nvPr/>
        </p:nvSpPr>
        <p:spPr>
          <a:xfrm>
            <a:off x="4295016" y="4085513"/>
            <a:ext cx="2223258" cy="6842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메일링 인증을 통해</a:t>
            </a:r>
            <a:b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사용자 개인정보를 취득하지</a:t>
            </a:r>
            <a:b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</a:b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않음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0" name="키워드에 대한…"/>
          <p:cNvSpPr txBox="1"/>
          <p:nvPr/>
        </p:nvSpPr>
        <p:spPr>
          <a:xfrm>
            <a:off x="4295016" y="5026963"/>
            <a:ext cx="1324273" cy="29649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비밀번호 암호화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1" name="직사각형"/>
          <p:cNvSpPr/>
          <p:nvPr/>
        </p:nvSpPr>
        <p:spPr>
          <a:xfrm>
            <a:off x="6919504" y="6028928"/>
            <a:ext cx="2698025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2" name="keyword"/>
          <p:cNvSpPr txBox="1"/>
          <p:nvPr/>
        </p:nvSpPr>
        <p:spPr>
          <a:xfrm>
            <a:off x="7251650" y="6322195"/>
            <a:ext cx="1343075" cy="29649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좋아요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, 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지도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API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3" name="선"/>
          <p:cNvSpPr/>
          <p:nvPr/>
        </p:nvSpPr>
        <p:spPr>
          <a:xfrm>
            <a:off x="7266324" y="6723583"/>
            <a:ext cx="2031404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4" name="키워드에 대한…"/>
          <p:cNvSpPr txBox="1"/>
          <p:nvPr/>
        </p:nvSpPr>
        <p:spPr>
          <a:xfrm>
            <a:off x="7232400" y="6950074"/>
            <a:ext cx="2076700" cy="486854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좋아요를 통한 개인 게시물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저장과 리뷰를 볼 수 있음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5" name="키워드에 대한…"/>
          <p:cNvSpPr txBox="1"/>
          <p:nvPr/>
        </p:nvSpPr>
        <p:spPr>
          <a:xfrm>
            <a:off x="7232400" y="7578725"/>
            <a:ext cx="2295775" cy="485149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지도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API</a:t>
            </a: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사용을 통해 해당주소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마커표시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6" name="직사각형"/>
          <p:cNvSpPr/>
          <p:nvPr/>
        </p:nvSpPr>
        <p:spPr>
          <a:xfrm>
            <a:off x="1008097" y="6028928"/>
            <a:ext cx="2698024" cy="2430555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7" name="keyword"/>
          <p:cNvSpPr txBox="1"/>
          <p:nvPr/>
        </p:nvSpPr>
        <p:spPr>
          <a:xfrm>
            <a:off x="1430504" y="6322195"/>
            <a:ext cx="621966" cy="29649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1800" b="0">
                <a:solidFill>
                  <a:srgbClr val="ec876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lang="ko-KR" altLang="en-US"/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게시판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8" name="선"/>
          <p:cNvSpPr/>
          <p:nvPr/>
        </p:nvSpPr>
        <p:spPr>
          <a:xfrm>
            <a:off x="1350292" y="6725986"/>
            <a:ext cx="2031405" cy="1"/>
          </a:xfrm>
          <a:prstGeom prst="line">
            <a:avLst/>
          </a:prstGeom>
          <a:ln w="25400">
            <a:solidFill>
              <a:srgbClr val="ec8766"/>
            </a:solidFill>
            <a:miter/>
          </a:ln>
        </p:spPr>
        <p:txBody>
          <a:bodyPr wrap="square"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49" name="키워드에 대한…"/>
          <p:cNvSpPr txBox="1"/>
          <p:nvPr/>
        </p:nvSpPr>
        <p:spPr>
          <a:xfrm>
            <a:off x="1316369" y="7045891"/>
            <a:ext cx="1109022" cy="296491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댓글형게시판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50" name="키워드에 대한…"/>
          <p:cNvSpPr txBox="1"/>
          <p:nvPr/>
        </p:nvSpPr>
        <p:spPr>
          <a:xfrm>
            <a:off x="1316369" y="7599543"/>
            <a:ext cx="1906256" cy="6842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스마트 웹 에디터를 통해</a:t>
            </a:r>
            <a:endParaRPr lang="ko-KR" altLang="en-US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사용자가 편리한 </a:t>
            </a:r>
            <a:r>
              <a:rPr lang="en-US" altLang="ko-KR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CRUD</a:t>
            </a:r>
            <a:endParaRPr lang="en-US" alt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  <a:p>
            <a:pPr algn="l">
              <a:lnSpc>
                <a:spcPct val="90000"/>
              </a:lnSpc>
              <a:defRPr lang="ko-KR" sz="1400" b="0" spc="-42">
                <a:solidFill>
                  <a:srgbClr val="5e5e5e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pPr>
            <a:r>
              <a:rPr lang="ko-KR" altLang="en-US" sz="14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구현</a:t>
            </a:r>
            <a:endParaRPr lang="ko-KR" sz="14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64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65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66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67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69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70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1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805d"/>
                </a:solidFill>
              </a:rPr>
              <a:t>06</a:t>
            </a:r>
            <a:endParaRPr 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c805d"/>
              </a:solidFill>
            </a:endParaRPr>
          </a:p>
        </p:txBody>
      </p:sp>
      <p:sp>
        <p:nvSpPr>
          <p:cNvPr id="74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75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250">
        <p:fade/>
      </p:transition>
    </mc:Choice>
    <mc:Fallback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직사각형"/>
          <p:cNvSpPr/>
          <p:nvPr/>
        </p:nvSpPr>
        <p:spPr>
          <a:xfrm>
            <a:off x="894494" y="1513304"/>
            <a:ext cx="11215812" cy="7545973"/>
          </a:xfrm>
          <a:prstGeom prst="rect">
            <a:avLst/>
          </a:prstGeom>
          <a:ln w="38100">
            <a:solidFill>
              <a:srgbClr val="EC8766"/>
            </a:solidFill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97" name="직사각형"/>
          <p:cNvSpPr/>
          <p:nvPr/>
        </p:nvSpPr>
        <p:spPr>
          <a:xfrm>
            <a:off x="-27124" y="-26102"/>
            <a:ext cx="13059048" cy="88400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50800" tIns="50800" rIns="50800" bIns="50800" anchor="ctr"/>
          <a:lstStyle/>
          <a:p>
            <a:pPr>
              <a:defRPr lang="ko-KR"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98" name="통통 튀는다홍색 컬러"/>
          <p:cNvSpPr txBox="1"/>
          <p:nvPr/>
        </p:nvSpPr>
        <p:spPr>
          <a:xfrm>
            <a:off x="2080659" y="1790836"/>
            <a:ext cx="3618466" cy="60119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90000"/>
              </a:lnSpc>
              <a:defRPr sz="3600" b="0" spc="-107">
                <a:solidFill>
                  <a:srgbClr val="EC8766"/>
                </a:solidFill>
                <a:latin typeface="SpoqaHanSans-Light"/>
                <a:ea typeface="SpoqaHanSans-Light"/>
                <a:cs typeface="SpoqaHanSans-Light"/>
                <a:sym typeface="SpoqaHanSans-Light"/>
              </a:defRPr>
            </a:lvl1pPr>
          </a:lstStyle>
          <a:p>
            <a:pPr lvl="0">
              <a:defRPr lang="ko-KR" altLang="en-US"/>
            </a:pPr>
            <a:r>
              <a:rPr lang="ko-KR" altLang="en-US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시퀀스 다이어그램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sp>
        <p:nvSpPr>
          <p:cNvPr id="199" name="title here"/>
          <p:cNvSpPr txBox="1"/>
          <p:nvPr/>
        </p:nvSpPr>
        <p:spPr>
          <a:xfrm>
            <a:off x="992157" y="1625600"/>
            <a:ext cx="1093248" cy="92075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800">
                <a:solidFill>
                  <a:srgbClr val="EC8766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en-US" sz="600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에스코어 드림 5 Medium"/>
                <a:ea typeface="에스코어 드림 5 Medium"/>
              </a:rPr>
              <a:t>04</a:t>
            </a:r>
            <a:endParaRPr lang="ko-KR" sz="6000">
              <a:ln w="9525">
                <a:solidFill>
                  <a:schemeClr val="accent1">
                    <a:alpha val="0"/>
                  </a:schemeClr>
                </a:solidFill>
              </a:ln>
              <a:latin typeface="에스코어 드림 5 Medium"/>
              <a:ea typeface="에스코어 드림 5 Medium"/>
            </a:endParaRPr>
          </a:p>
        </p:txBody>
      </p:sp>
      <p:pic>
        <p:nvPicPr>
          <p:cNvPr id="1026" name="Picture 2" descr="C:\Users\Road\Desktop\SequenceDiagram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4495" y="2392026"/>
            <a:ext cx="11215812" cy="6667251"/>
          </a:xfrm>
          <a:prstGeom prst="rect">
            <a:avLst/>
          </a:prstGeom>
          <a:noFill/>
        </p:spPr>
      </p:pic>
      <p:sp>
        <p:nvSpPr>
          <p:cNvPr id="26" name="main page"/>
          <p:cNvSpPr txBox="1"/>
          <p:nvPr/>
        </p:nvSpPr>
        <p:spPr>
          <a:xfrm>
            <a:off x="430989" y="282575"/>
            <a:ext cx="810436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main page</a:t>
            </a:r>
            <a:endParaRPr lang="ko-KR"/>
          </a:p>
        </p:txBody>
      </p:sp>
      <p:sp>
        <p:nvSpPr>
          <p:cNvPr id="27" name="index"/>
          <p:cNvSpPr txBox="1"/>
          <p:nvPr/>
        </p:nvSpPr>
        <p:spPr>
          <a:xfrm>
            <a:off x="1675606" y="282575"/>
            <a:ext cx="470694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index</a:t>
            </a:r>
            <a:endParaRPr lang="ko-KR"/>
          </a:p>
        </p:txBody>
      </p:sp>
      <p:sp>
        <p:nvSpPr>
          <p:cNvPr id="28" name="02"/>
          <p:cNvSpPr txBox="1"/>
          <p:nvPr/>
        </p:nvSpPr>
        <p:spPr>
          <a:xfrm>
            <a:off x="3232456" y="282575"/>
            <a:ext cx="285335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02</a:t>
            </a:r>
            <a:endParaRPr lang="ko-KR"/>
          </a:p>
        </p:txBody>
      </p:sp>
      <p:sp>
        <p:nvSpPr>
          <p:cNvPr id="29" name="03"/>
          <p:cNvSpPr txBox="1"/>
          <p:nvPr/>
        </p:nvSpPr>
        <p:spPr>
          <a:xfrm>
            <a:off x="3907249" y="284704"/>
            <a:ext cx="282129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ko-KR" b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01"/>
          <p:cNvSpPr txBox="1"/>
          <p:nvPr/>
        </p:nvSpPr>
        <p:spPr>
          <a:xfrm>
            <a:off x="2557663" y="282575"/>
            <a:ext cx="274437" cy="263525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01</a:t>
            </a:r>
            <a:endParaRPr lang="ko-KR"/>
          </a:p>
        </p:txBody>
      </p:sp>
      <p:sp>
        <p:nvSpPr>
          <p:cNvPr id="31" name="04"/>
          <p:cNvSpPr txBox="1"/>
          <p:nvPr/>
        </p:nvSpPr>
        <p:spPr>
          <a:xfrm>
            <a:off x="4587202" y="292100"/>
            <a:ext cx="273723" cy="270628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04</a:t>
            </a:r>
            <a:endParaRPr lang="ko-KR"/>
          </a:p>
        </p:txBody>
      </p:sp>
      <p:sp>
        <p:nvSpPr>
          <p:cNvPr id="32" name="04"/>
          <p:cNvSpPr txBox="1"/>
          <p:nvPr/>
        </p:nvSpPr>
        <p:spPr>
          <a:xfrm>
            <a:off x="5257399" y="292100"/>
            <a:ext cx="279801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3" name="02"/>
          <p:cNvSpPr txBox="1"/>
          <p:nvPr/>
        </p:nvSpPr>
        <p:spPr>
          <a:xfrm>
            <a:off x="6637697" y="284704"/>
            <a:ext cx="280628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805D"/>
                </a:solidFill>
              </a:rPr>
              <a:t>0</a:t>
            </a:r>
            <a:r>
              <a:rPr lang="en-US" b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C805D"/>
                </a:solidFill>
              </a:rPr>
              <a:t>7</a:t>
            </a:r>
            <a:endParaRPr lang="ko-KR" b="1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C805D"/>
              </a:solidFill>
            </a:endParaRPr>
          </a:p>
        </p:txBody>
      </p:sp>
      <p:sp>
        <p:nvSpPr>
          <p:cNvPr id="34" name="03"/>
          <p:cNvSpPr txBox="1"/>
          <p:nvPr/>
        </p:nvSpPr>
        <p:spPr>
          <a:xfrm>
            <a:off x="7312490" y="284704"/>
            <a:ext cx="282110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>
                <a:solidFill>
                  <a:srgbClr val="ECAB5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lvl="0">
              <a:defRPr lang="ko-KR" altLang="en-US"/>
            </a:pPr>
            <a:r>
              <a:rPr lang="ko-KR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b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b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01"/>
          <p:cNvSpPr txBox="1"/>
          <p:nvPr/>
        </p:nvSpPr>
        <p:spPr>
          <a:xfrm>
            <a:off x="5962904" y="284704"/>
            <a:ext cx="279146" cy="26879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06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6" name="04"/>
          <p:cNvSpPr txBox="1"/>
          <p:nvPr/>
        </p:nvSpPr>
        <p:spPr>
          <a:xfrm>
            <a:off x="7992443" y="292100"/>
            <a:ext cx="278923" cy="268320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ko-KR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0</a:t>
            </a: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9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7" name="04"/>
          <p:cNvSpPr txBox="1"/>
          <p:nvPr/>
        </p:nvSpPr>
        <p:spPr>
          <a:xfrm>
            <a:off x="8662640" y="292100"/>
            <a:ext cx="278923" cy="266012"/>
          </a:xfrm>
          <a:prstGeom prst="rect">
            <a:avLst/>
          </a:prstGeom>
          <a:ln w="12700">
            <a:miter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sz="1200" b="0">
                <a:solidFill>
                  <a:srgbClr val="929292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lang="ko-KR" altLang="en-US"/>
            </a:pPr>
            <a:r>
              <a:rPr lang="en-US">
                <a:ln w="9525">
                  <a:solidFill>
                    <a:schemeClr val="accent1">
                      <a:alpha val="0"/>
                    </a:schemeClr>
                  </a:solidFill>
                </a:ln>
              </a:rPr>
              <a:t>10</a:t>
            </a:r>
            <a:endParaRPr lang="ko-KR">
              <a:ln w="9525"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5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2200" b="0" i="0" u="none" strike="noStrike" cap="none" spc="0" normalizeH="0" baseline="0">
            <a:solidFill>
              <a:srgbClr val="ffffff"/>
            </a:solidFill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ln w="12700">
          <a:miter/>
        </a:ln>
      </a:spPr>
      <a:bodyPr wrap="none" lIns="50800" tIns="50800" rIns="50800" bIns="50800" anchor="ctr">
        <a:spAutoFit/>
      </a:bodyPr>
      <a:lstStyle>
        <a:defPPr>
          <a:defRPr dirty="0" smtClean="0">
            <a:ln w="9525">
              <a:solidFill>
                <a:schemeClr val="accent1">
                  <a:alpha val="0"/>
                </a:schemeClr>
              </a:solidFill>
            </a:ln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2200" b="0" i="0" u="none" strike="noStrike" cap="none" spc="0" normalizeH="0" baseline="0">
            <a:solidFill>
              <a:srgbClr val="ffffff"/>
            </a:solidFill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2400" b="1" i="0" u="none" strike="noStrike" cap="none" spc="0" normalizeH="0" baseline="0">
            <a:solidFill>
              <a:srgbClr val="000000"/>
            </a:solidFill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None/>
          <a:defRPr kumimoji="0" sz="1800" b="0" i="0" u="none" strike="noStrike" cap="none" spc="0" normalizeH="0" baseline="0">
            <a:solidFill>
              <a:srgbClr val="000000"/>
            </a:solidFill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587</ep:Words>
  <ep:PresentationFormat>사용자 지정</ep:PresentationFormat>
  <ep:Paragraphs>242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White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Road</cp:lastModifiedBy>
  <dcterms:modified xsi:type="dcterms:W3CDTF">2020-04-26T08:56:25.310</dcterms:modified>
  <cp:revision>58</cp:revision>
  <dc:title>PowerPoint 프레젠테이션</dc:title>
</cp:coreProperties>
</file>